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8"/>
  </p:notesMasterIdLst>
  <p:sldIdLst>
    <p:sldId id="256" r:id="rId2"/>
    <p:sldId id="319" r:id="rId3"/>
    <p:sldId id="359" r:id="rId4"/>
    <p:sldId id="650" r:id="rId5"/>
    <p:sldId id="351" r:id="rId6"/>
    <p:sldId id="271" r:id="rId7"/>
    <p:sldId id="647" r:id="rId8"/>
    <p:sldId id="651" r:id="rId9"/>
    <p:sldId id="386" r:id="rId10"/>
    <p:sldId id="387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652" r:id="rId19"/>
    <p:sldId id="361" r:id="rId20"/>
    <p:sldId id="587" r:id="rId21"/>
    <p:sldId id="653" r:id="rId22"/>
    <p:sldId id="649" r:id="rId23"/>
    <p:sldId id="346" r:id="rId24"/>
    <p:sldId id="357" r:id="rId25"/>
    <p:sldId id="440" r:id="rId26"/>
    <p:sldId id="34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55086-4508-46F8-B8AF-02CCFAFF4248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940C-3D17-4A1F-BD88-E903A58D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62261C21-AFE1-4982-9B88-5DBE5C41B38F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261C21-AFE1-4982-9B88-5DBE5C41B38F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1800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2 - Wednesday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2514600" y="1600200"/>
            <a:ext cx="2590800" cy="2172058"/>
            <a:chOff x="990600" y="1790342"/>
            <a:chExt cx="2590800" cy="2172058"/>
          </a:xfrm>
        </p:grpSpPr>
        <p:cxnSp>
          <p:nvCxnSpPr>
            <p:cNvPr id="9" name="Straight Connector 8"/>
            <p:cNvCxnSpPr>
              <a:stCxn id="7" idx="0"/>
            </p:cNvCxnSpPr>
            <p:nvPr/>
          </p:nvCxnSpPr>
          <p:spPr>
            <a:xfrm flipV="1">
              <a:off x="2286000" y="2914471"/>
              <a:ext cx="0" cy="285929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828800" y="3200400"/>
              <a:ext cx="914400" cy="762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0600" y="1790342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keyword</a:t>
              </a:r>
            </a:p>
            <a:p>
              <a:pPr algn="ctr"/>
              <a:r>
                <a:rPr lang="en-US" sz="3600" b="1" dirty="0">
                  <a:latin typeface="Courier New" pitchFamily="49" charset="0"/>
                  <a:cs typeface="Courier New" pitchFamily="49" charset="0"/>
                </a:rPr>
                <a:t>if</a:t>
              </a:r>
              <a:endParaRPr lang="en-US" sz="3600" dirty="0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343400" y="1600200"/>
            <a:ext cx="3657600" cy="2171264"/>
            <a:chOff x="3200400" y="1790342"/>
            <a:chExt cx="3657600" cy="2171264"/>
          </a:xfrm>
        </p:grpSpPr>
        <p:cxnSp>
          <p:nvCxnSpPr>
            <p:cNvPr id="12" name="Straight Connector 11"/>
            <p:cNvCxnSpPr>
              <a:stCxn id="10" idx="0"/>
            </p:cNvCxnSpPr>
            <p:nvPr/>
          </p:nvCxnSpPr>
          <p:spPr>
            <a:xfrm flipH="1" flipV="1">
              <a:off x="5028406" y="2914471"/>
              <a:ext cx="794" cy="285135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276600" y="3199606"/>
              <a:ext cx="3505200" cy="762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1790342"/>
              <a:ext cx="3657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Any </a:t>
              </a:r>
              <a:r>
                <a:rPr lang="en-US" sz="3600" dirty="0">
                  <a:latin typeface="+mj-lt"/>
                  <a:cs typeface="Courier New" pitchFamily="49" charset="0"/>
                </a:rPr>
                <a:t>Boolean</a:t>
              </a:r>
              <a:r>
                <a:rPr lang="en-US" sz="3600" dirty="0">
                  <a:latin typeface="+mj-lt"/>
                </a:rPr>
                <a:t> </a:t>
              </a:r>
              <a:r>
                <a:rPr lang="en-US" sz="3600" dirty="0"/>
                <a:t>expression</a:t>
              </a:r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3352800" y="3848459"/>
            <a:ext cx="6248400" cy="1716011"/>
            <a:chOff x="1828800" y="4038600"/>
            <a:chExt cx="6248400" cy="1716011"/>
          </a:xfrm>
        </p:grpSpPr>
        <p:cxnSp>
          <p:nvCxnSpPr>
            <p:cNvPr id="15" name="Straight Connector 14"/>
            <p:cNvCxnSpPr>
              <a:cxnSpLocks/>
              <a:stCxn id="13" idx="2"/>
              <a:endCxn id="20" idx="0"/>
            </p:cNvCxnSpPr>
            <p:nvPr/>
          </p:nvCxnSpPr>
          <p:spPr>
            <a:xfrm>
              <a:off x="4953000" y="4800600"/>
              <a:ext cx="0" cy="307680"/>
            </a:xfrm>
            <a:prstGeom prst="line">
              <a:avLst/>
            </a:prstGeom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667000" y="4038600"/>
              <a:ext cx="4572000" cy="762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28800" y="5108280"/>
              <a:ext cx="624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Any executable statements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300234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if condition : </a:t>
            </a:r>
          </a:p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	statement(s)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5757134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Note: </a:t>
            </a:r>
            <a:r>
              <a:rPr lang="en-US" sz="3200" dirty="0"/>
              <a:t>The colon after the condition and the indentation before the statement are </a:t>
            </a:r>
            <a:r>
              <a:rPr lang="en-US" sz="3200" b="1" dirty="0"/>
              <a:t>required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39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in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Any statement that evaluates to a Boolean is legal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x &lt;= y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s == 'Help me!' and z &lt; 4</a:t>
            </a: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In actual fact, almost anything can be used for the condition</a:t>
            </a:r>
          </a:p>
          <a:p>
            <a:pPr lvl="1"/>
            <a:r>
              <a:rPr lang="en-US" dirty="0"/>
              <a:t>Integers and floating-point values are considered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 as long as they aren't zero</a:t>
            </a:r>
          </a:p>
          <a:p>
            <a:pPr lvl="1"/>
            <a:r>
              <a:rPr lang="en-US" dirty="0"/>
              <a:t>Most strings (except the empty string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r>
              <a:rPr lang="en-US" dirty="0"/>
              <a:t>) are considered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lvl="1"/>
            <a:r>
              <a:rPr lang="en-US" dirty="0"/>
              <a:t>Avoid using things that aren't Booleans, since it's confusing</a:t>
            </a:r>
          </a:p>
        </p:txBody>
      </p:sp>
    </p:spTree>
    <p:extLst>
      <p:ext uri="{BB962C8B-B14F-4D97-AF65-F5344CB8AC3E}">
        <p14:creationId xmlns:p14="http://schemas.microsoft.com/office/powerpoint/2010/main" val="99442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most common condition you will find is a comparison between two things</a:t>
            </a:r>
          </a:p>
          <a:p>
            <a:r>
              <a:rPr lang="en-US" dirty="0"/>
              <a:t>In Python, that comparison can be: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==</a:t>
            </a:r>
            <a:r>
              <a:rPr lang="en-US" dirty="0"/>
              <a:t>	equals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en-US" dirty="0"/>
              <a:t>	does not equal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/>
              <a:t>	less than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dirty="0"/>
              <a:t>	less than or equal to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/>
              <a:t>	greater than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&gt;=</a:t>
            </a:r>
            <a:r>
              <a:rPr lang="en-US" dirty="0"/>
              <a:t>	greater than or equal to</a:t>
            </a:r>
          </a:p>
          <a:p>
            <a:r>
              <a:rPr lang="en-US" dirty="0"/>
              <a:t>These are called </a:t>
            </a:r>
            <a:r>
              <a:rPr lang="en-US" b="1" dirty="0"/>
              <a:t>relational</a:t>
            </a:r>
            <a:r>
              <a:rPr lang="en-US" dirty="0"/>
              <a:t> operators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==</a:t>
            </a:r>
            <a:r>
              <a:rPr lang="en-US" dirty="0"/>
              <a:t> operator to compare any two things of the same type</a:t>
            </a:r>
          </a:p>
          <a:p>
            <a:r>
              <a:rPr lang="en-US" dirty="0"/>
              <a:t>Different numerical types can be compared as well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3 == 3.0</a:t>
            </a:r>
            <a:r>
              <a:rPr lang="en-US" dirty="0"/>
              <a:t>)</a:t>
            </a:r>
          </a:p>
          <a:p>
            <a:r>
              <a:rPr lang="en-US" dirty="0"/>
              <a:t>Be careful with floating-point types,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0.33333333</a:t>
            </a:r>
            <a:r>
              <a:rPr lang="en-US" dirty="0"/>
              <a:t> is not equal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0.33333332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5029200"/>
            <a:ext cx="10972800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x = 3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x == 4: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'This doesn't print'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Equals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place you could have used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==</a:t>
            </a:r>
            <a:r>
              <a:rPr lang="en-US" dirty="0"/>
              <a:t> operator, you can use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en-US" dirty="0"/>
              <a:t> operator</a:t>
            </a:r>
          </a:p>
          <a:p>
            <a:r>
              <a:rPr lang="en-US" dirty="0"/>
              <a:t>If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==</a:t>
            </a:r>
            <a:r>
              <a:rPr lang="en-US" dirty="0"/>
              <a:t> gives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,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en-US" dirty="0"/>
              <a:t> operator will always give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, and vice versa</a:t>
            </a:r>
          </a:p>
          <a:p>
            <a:r>
              <a:rPr lang="en-US" dirty="0"/>
              <a:t>If you want to negate a condition, you can always use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not </a:t>
            </a:r>
            <a:r>
              <a:rPr lang="en-US" dirty="0"/>
              <a:t>operator</a:t>
            </a:r>
          </a:p>
          <a:p>
            <a:endParaRPr lang="en-US" sz="2000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is the same 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953000"/>
            <a:ext cx="109728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x != 4: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6134101"/>
            <a:ext cx="109728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if not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(x == 4):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= != ==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7300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Remember, a single equal sign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/>
              <a:t>) is the </a:t>
            </a:r>
            <a:r>
              <a:rPr lang="en-US" b="1" dirty="0"/>
              <a:t>assignment</a:t>
            </a:r>
            <a:r>
              <a:rPr lang="en-US" dirty="0"/>
              <a:t> operator (think of a left-pointing arrow)</a:t>
            </a:r>
          </a:p>
          <a:p>
            <a:r>
              <a:rPr lang="en-US" dirty="0"/>
              <a:t>A double equals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==</a:t>
            </a:r>
            <a:r>
              <a:rPr lang="en-US" dirty="0"/>
              <a:t>) is a </a:t>
            </a:r>
            <a:r>
              <a:rPr lang="en-US" b="1" dirty="0"/>
              <a:t>comparison</a:t>
            </a:r>
            <a:r>
              <a:rPr lang="en-US" dirty="0"/>
              <a:t> operator</a:t>
            </a:r>
          </a:p>
          <a:p>
            <a:r>
              <a:rPr lang="en-US" dirty="0"/>
              <a:t>Assigning variables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statements is not allowed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505200"/>
            <a:ext cx="10972800" cy="1371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y = 10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y = 6: 		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 syntax error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'Oh, no!'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105398"/>
            <a:ext cx="10972800" cy="144780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b = </a:t>
            </a: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b = </a:t>
            </a: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:	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 syntax error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'Not this?'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Than (or Equal To)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43970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Inequality is very important in programming</a:t>
            </a:r>
          </a:p>
          <a:p>
            <a:r>
              <a:rPr lang="en-US" dirty="0"/>
              <a:t>You may want to take an action as long as a value is below a certain threshold</a:t>
            </a:r>
          </a:p>
          <a:p>
            <a:r>
              <a:rPr lang="en-US" dirty="0"/>
              <a:t>For example, you might want to keep bidding at an auction until the price is greater than what you can afford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Watch for strict inequality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/>
              <a:t>) vs. non-strict inequality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dirty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114800"/>
            <a:ext cx="10972800" cy="990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x &lt;= 4: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print(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'x is less than 5'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Than (or Equal To)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less than or equal to, except the opposite</a:t>
            </a:r>
          </a:p>
          <a:p>
            <a:r>
              <a:rPr lang="en-US" dirty="0"/>
              <a:t>Note that (because of the All-Powerful Math Gods) the opposite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dirty="0"/>
              <a:t> is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/>
              <a:t> and the opposite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&gt;=</a:t>
            </a:r>
            <a:r>
              <a:rPr lang="en-US" dirty="0"/>
              <a:t> is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&lt;</a:t>
            </a:r>
          </a:p>
          <a:p>
            <a:r>
              <a:rPr lang="en-US" dirty="0">
                <a:cs typeface="Courier New" pitchFamily="49" charset="0"/>
              </a:rPr>
              <a:t>Thus,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not( x &lt;= y )</a:t>
            </a:r>
            <a:r>
              <a:rPr lang="en-US" dirty="0">
                <a:cs typeface="Courier New" pitchFamily="49" charset="0"/>
              </a:rPr>
              <a:t> is equivalent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 x &gt; y 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not( x &gt;= y )</a:t>
            </a:r>
            <a:r>
              <a:rPr lang="en-US" dirty="0">
                <a:cs typeface="Courier New" pitchFamily="49" charset="0"/>
              </a:rPr>
              <a:t> is equivalent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 x &lt; y )</a:t>
            </a:r>
          </a:p>
          <a:p>
            <a:pPr lvl="1"/>
            <a:endParaRPr lang="en-US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12AE-D0AF-4D9F-9221-A310AB17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1503E-8886-461D-891A-90F0A5723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also have multiple Boolean conditions in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statement</a:t>
            </a:r>
          </a:p>
          <a:p>
            <a:r>
              <a:rPr lang="en-US" dirty="0"/>
              <a:t>You can join them together with: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/>
              <a:t> (which results in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 value only if both the conditions it joins are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/>
              <a:t> (which result in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 value if either of the conditions it joins are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D94C1E-DF37-4D3B-9FDD-0A8FCF462890}"/>
              </a:ext>
            </a:extLst>
          </p:cNvPr>
          <p:cNvSpPr txBox="1">
            <a:spLocks/>
          </p:cNvSpPr>
          <p:nvPr/>
        </p:nvSpPr>
        <p:spPr>
          <a:xfrm>
            <a:off x="609600" y="5410200"/>
            <a:ext cx="10972800" cy="990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attempts &lt; 5 </a:t>
            </a: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password == </a:t>
            </a:r>
            <a:r>
              <a:rPr lang="en-US" sz="27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'open sesame'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print(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'You know the secret!'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useful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8730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dirty="0"/>
              <a:t> library lets us produce random numbers</a:t>
            </a:r>
          </a:p>
          <a:p>
            <a:r>
              <a:rPr lang="en-US" dirty="0"/>
              <a:t>It has two functions that will be useful to us: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b)</a:t>
            </a:r>
            <a:r>
              <a:rPr lang="en-US" dirty="0"/>
              <a:t>: Returns a random integer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where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≤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≤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random()</a:t>
            </a:r>
            <a:r>
              <a:rPr lang="en-US" dirty="0"/>
              <a:t>: Returns a random floating-point value from [0, 1)</a:t>
            </a:r>
          </a:p>
          <a:p>
            <a:r>
              <a:rPr lang="en-US" dirty="0"/>
              <a:t>To use them, import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dirty="0"/>
              <a:t> and then call the functions qualified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dirty="0"/>
              <a:t> followed by a period: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648200"/>
            <a:ext cx="10972800" cy="1905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t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random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dice = </a:t>
            </a: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random.randint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(1, 6)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percentage = </a:t>
            </a: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random.random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1128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l-GR" dirty="0"/>
              <a:t>π</a:t>
            </a:r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US" dirty="0"/>
              <a:t> library</a:t>
            </a:r>
          </a:p>
          <a:p>
            <a:r>
              <a:rPr lang="en-US" dirty="0"/>
              <a:t>Archimedes' approximation</a:t>
            </a:r>
          </a:p>
          <a:p>
            <a:r>
              <a:rPr lang="en-US" dirty="0"/>
              <a:t>Leibniz's approximation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approximation of </a:t>
            </a:r>
            <a:r>
              <a:rPr lang="el-GR" dirty="0"/>
              <a:t>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8913812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can do something called a </a:t>
            </a:r>
          </a:p>
          <a:p>
            <a:pPr>
              <a:buNone/>
            </a:pPr>
            <a:r>
              <a:rPr lang="en-US" dirty="0"/>
              <a:t>	Monte Carlo approximation of </a:t>
            </a:r>
            <a:r>
              <a:rPr lang="el-GR" dirty="0"/>
              <a:t>π</a:t>
            </a:r>
            <a:endParaRPr lang="en-US" dirty="0"/>
          </a:p>
          <a:p>
            <a:r>
              <a:rPr lang="en-US" dirty="0"/>
              <a:t>We "throw" darts at a 1 x 1 square</a:t>
            </a:r>
          </a:p>
          <a:p>
            <a:pPr>
              <a:buNone/>
            </a:pPr>
            <a:r>
              <a:rPr lang="en-US" dirty="0"/>
              <a:t>	 in the upper right corner of a </a:t>
            </a:r>
          </a:p>
          <a:p>
            <a:pPr>
              <a:buNone/>
            </a:pPr>
            <a:r>
              <a:rPr lang="en-US" dirty="0"/>
              <a:t>	circle with radius 1</a:t>
            </a:r>
          </a:p>
          <a:p>
            <a:r>
              <a:rPr lang="en-US" dirty="0"/>
              <a:t>We count the ones that fall inside the circle and divide by the total darts thrown</a:t>
            </a:r>
          </a:p>
          <a:p>
            <a:r>
              <a:rPr lang="en-US" dirty="0"/>
              <a:t> That fraction is an estimation of the area of one fourth of the circle</a:t>
            </a:r>
          </a:p>
          <a:p>
            <a:r>
              <a:rPr lang="en-US" dirty="0"/>
              <a:t>By multiplying by 4, we approximate </a:t>
            </a:r>
            <a:r>
              <a:rPr lang="el-GR" dirty="0"/>
              <a:t>π</a:t>
            </a:r>
            <a:endParaRPr 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9525000" y="1676400"/>
            <a:ext cx="2362201" cy="2361406"/>
            <a:chOff x="5715000" y="3582194"/>
            <a:chExt cx="2362201" cy="2361406"/>
          </a:xfrm>
        </p:grpSpPr>
        <p:sp>
          <p:nvSpPr>
            <p:cNvPr id="5" name="Rectangle 4"/>
            <p:cNvSpPr/>
            <p:nvPr/>
          </p:nvSpPr>
          <p:spPr>
            <a:xfrm>
              <a:off x="5715000" y="3733800"/>
              <a:ext cx="2209800" cy="2209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747658" y="3766458"/>
              <a:ext cx="2133600" cy="2133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6134100" y="4229100"/>
              <a:ext cx="1295400" cy="1588"/>
            </a:xfrm>
            <a:prstGeom prst="straightConnector1">
              <a:avLst/>
            </a:prstGeom>
            <a:ln w="38100" cap="sq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 flipH="1" flipV="1">
              <a:off x="6781801" y="4876800"/>
              <a:ext cx="1295400" cy="1588"/>
            </a:xfrm>
            <a:prstGeom prst="straightConnector1">
              <a:avLst/>
            </a:prstGeom>
            <a:ln w="38100" cap="sq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10774681" y="224028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55681" y="246888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820400" y="269748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353800" y="198120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201400" y="266700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55681" y="205740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506200" y="269748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10799" y="182433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cs typeface="Courier New" pitchFamily="49" charset="0"/>
              </a:rPr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53799" y="296733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cs typeface="Courier New" pitchFamily="49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016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1FFC-E6EC-4380-AA28-6252A473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approximation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34344-EE7C-4BD2-87A4-A3155A416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function that performs the Monte Carlo approximation: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9EE626-3309-44D6-82CB-64553D9BBE88}"/>
              </a:ext>
            </a:extLst>
          </p:cNvPr>
          <p:cNvSpPr txBox="1">
            <a:spLocks/>
          </p:cNvSpPr>
          <p:nvPr/>
        </p:nvSpPr>
        <p:spPr>
          <a:xfrm>
            <a:off x="609600" y="3048000"/>
            <a:ext cx="10972800" cy="3505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t">
            <a:normAutofit fontScale="850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random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monteCarlo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(darts):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hits = 0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(darts):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x = </a:t>
            </a: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random.random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y = </a:t>
            </a: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random.random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x*x + y*y &lt;= 1.0: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see if dart is in circle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hits += 1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4.0 * hits / darts</a:t>
            </a:r>
          </a:p>
        </p:txBody>
      </p:sp>
    </p:spTree>
    <p:extLst>
      <p:ext uri="{BB962C8B-B14F-4D97-AF65-F5344CB8AC3E}">
        <p14:creationId xmlns:p14="http://schemas.microsoft.com/office/powerpoint/2010/main" val="20648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0716-F39B-44BF-A7DC-C86F80A0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2CFF3-D86E-46D3-AE72-C1DC87A59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0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selection statements</a:t>
            </a:r>
          </a:p>
          <a:p>
            <a:r>
              <a:rPr lang="en-US" dirty="0"/>
              <a:t>Visualization of Monte </a:t>
            </a:r>
            <a:r>
              <a:rPr lang="en-US"/>
              <a:t>Carlo simulation</a:t>
            </a:r>
          </a:p>
          <a:p>
            <a:r>
              <a:rPr lang="en-US" dirty="0"/>
              <a:t>We'll mostly have work time for assignments</a:t>
            </a:r>
          </a:p>
          <a:p>
            <a:pPr lvl="1"/>
            <a:r>
              <a:rPr lang="en-US" dirty="0"/>
              <a:t>Assignment 1 is due Friday by midnight</a:t>
            </a:r>
          </a:p>
          <a:p>
            <a:pPr lvl="1"/>
            <a:r>
              <a:rPr lang="en-US" dirty="0"/>
              <a:t>Assignment 2 will be available to work on as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FCD34-6255-48F5-B115-BF4B5707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170" y="14681"/>
            <a:ext cx="653083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230942-1464-4629-801D-24CFC5400F94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5257800" cy="640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/>
            <a:r>
              <a:rPr lang="en-US" dirty="0">
                <a:solidFill>
                  <a:schemeClr val="bg1"/>
                </a:solidFill>
              </a:rPr>
              <a:t>20 employers in the fields of Engineering and Computer Science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20 alumni members attending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Free professional LinkedIn headshots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Plenty of food and great conversations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Build new connections on LinkedIn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Door prizes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Network with people in your field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Learn about possible internships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Gain new insights about your major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Required event for all sophomores </a:t>
            </a:r>
          </a:p>
        </p:txBody>
      </p:sp>
    </p:spTree>
    <p:extLst>
      <p:ext uri="{BB962C8B-B14F-4D97-AF65-F5344CB8AC3E}">
        <p14:creationId xmlns:p14="http://schemas.microsoft.com/office/powerpoint/2010/main" val="3206190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Chapter 2 of the textbook</a:t>
            </a:r>
          </a:p>
          <a:p>
            <a:r>
              <a:rPr lang="en-US" dirty="0"/>
              <a:t>Emergency elections for CS Club</a:t>
            </a:r>
          </a:p>
          <a:p>
            <a:pPr lvl="1"/>
            <a:r>
              <a:rPr lang="en-US" dirty="0"/>
              <a:t>Do you want to have a voice in CS Club?</a:t>
            </a:r>
          </a:p>
          <a:p>
            <a:pPr lvl="1"/>
            <a:r>
              <a:rPr lang="en-US" dirty="0"/>
              <a:t>Come vote at 4 p.m. this Wednesday, August 30 in Point 113!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FC96-8CAA-4A31-B137-BFDE7A8D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</a:t>
            </a:r>
            <a:r>
              <a:rPr lang="el-GR" dirty="0"/>
              <a:t>π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CD887-7E3C-4BDE-90B6-F05A796A5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0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1C09-68FA-4311-9202-A7D324A5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FF79E-F1A4-4B09-B1EF-4F948C6D5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famous mathematics educator George </a:t>
            </a:r>
            <a:r>
              <a:rPr lang="en-US" dirty="0" err="1"/>
              <a:t>Pólya</a:t>
            </a:r>
            <a:r>
              <a:rPr lang="en-US" dirty="0"/>
              <a:t> outlined a series of steps for solving problems: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Understand the problem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Make a plan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Execute the plan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Look back and reflect</a:t>
            </a:r>
          </a:p>
        </p:txBody>
      </p:sp>
    </p:spTree>
    <p:extLst>
      <p:ext uri="{BB962C8B-B14F-4D97-AF65-F5344CB8AC3E}">
        <p14:creationId xmlns:p14="http://schemas.microsoft.com/office/powerpoint/2010/main" val="42139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1ACD-582C-4ED9-9696-511519AE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John Wallis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F2299-1A93-4839-82D3-C98527BB54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8077200" cy="46256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John Wallis was a 17</a:t>
                </a:r>
                <a:r>
                  <a:rPr lang="en-US" baseline="30000" dirty="0"/>
                  <a:t>th</a:t>
                </a:r>
                <a:r>
                  <a:rPr lang="en-US" dirty="0"/>
                  <a:t> century British mathematician who is believed to have come up with the ∞ symbol for infinity</a:t>
                </a:r>
              </a:p>
              <a:p>
                <a:r>
                  <a:rPr lang="en-US" dirty="0"/>
                  <a:t>Of course, he also found an approximation for </a:t>
                </a:r>
                <a:r>
                  <a:rPr lang="el-GR" dirty="0"/>
                  <a:t>π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F2299-1A93-4839-82D3-C98527BB54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8077200" cy="4625609"/>
              </a:xfrm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A3C17484-C1FB-48FC-8787-9705EF853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42" y="1842180"/>
            <a:ext cx="3088958" cy="394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B6F-586B-4330-A02F-2CA2174D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Wallis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824CD-AFEB-48D9-BE9A-AD53D3C8E9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 with Leibniz, we will use the Accumulator Pattern</a:t>
                </a:r>
              </a:p>
              <a:p>
                <a:r>
                  <a:rPr lang="en-US" dirty="0"/>
                  <a:t>Although the Accumulator Pattern often adds things up, we'll be multiplying stuff as we go</a:t>
                </a:r>
              </a:p>
              <a:p>
                <a:pPr lvl="1"/>
                <a:r>
                  <a:rPr lang="en-US" dirty="0"/>
                  <a:t>When summing, we start with 0</a:t>
                </a:r>
              </a:p>
              <a:p>
                <a:pPr lvl="1"/>
                <a:r>
                  <a:rPr lang="en-US" dirty="0"/>
                  <a:t>When multiplying, we start with 1</a:t>
                </a:r>
              </a:p>
              <a:p>
                <a:r>
                  <a:rPr lang="en-US" dirty="0"/>
                  <a:t>Note that both the numerator and the denominator are used twice in a row before increasing by two</a:t>
                </a:r>
              </a:p>
              <a:p>
                <a:pPr lvl="1"/>
                <a:r>
                  <a:rPr lang="en-US" dirty="0"/>
                  <a:t>But they change on opposite turns!</a:t>
                </a:r>
              </a:p>
              <a:p>
                <a:r>
                  <a:rPr lang="en-US" dirty="0"/>
                  <a:t>How can we apply </a:t>
                </a:r>
                <a:r>
                  <a:rPr lang="en-US" dirty="0" err="1"/>
                  <a:t>Pólya's</a:t>
                </a:r>
                <a:r>
                  <a:rPr lang="en-US" dirty="0"/>
                  <a:t> problem solving approach?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824CD-AFEB-48D9-BE9A-AD53D3C8E9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0ABA7D-EFC1-469E-BA86-FDA9B6CF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Statements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A1002-EE62-41C0-80BF-3192D8109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Behold!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make choices in our program, we can use an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/>
              <a:t>-statement: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x is small</a:t>
            </a:r>
            <a:r>
              <a:rPr lang="en-US" dirty="0"/>
              <a:t> will only print out if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 is less than 5</a:t>
            </a:r>
          </a:p>
          <a:p>
            <a:r>
              <a:rPr lang="en-US" dirty="0"/>
              <a:t>In this case, we know that it is, but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 could come from user input or a file or elsewhere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590800"/>
            <a:ext cx="10972800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x = 4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x &lt; 5: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'x is small!'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2529</TotalTime>
  <Words>1232</Words>
  <Application>Microsoft Office PowerPoint</Application>
  <PresentationFormat>Widescreen</PresentationFormat>
  <Paragraphs>186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Corbel</vt:lpstr>
      <vt:lpstr>Courier New</vt:lpstr>
      <vt:lpstr>Wingdings</vt:lpstr>
      <vt:lpstr>Wingdings 2</vt:lpstr>
      <vt:lpstr>Wingdings 3</vt:lpstr>
      <vt:lpstr>Module</vt:lpstr>
      <vt:lpstr>COMP 1800</vt:lpstr>
      <vt:lpstr>Last time</vt:lpstr>
      <vt:lpstr>Questions?</vt:lpstr>
      <vt:lpstr>Back to π</vt:lpstr>
      <vt:lpstr>Problem solving</vt:lpstr>
      <vt:lpstr>John Wallis</vt:lpstr>
      <vt:lpstr>Wallis approximation</vt:lpstr>
      <vt:lpstr>Selection Statements</vt:lpstr>
      <vt:lpstr>Behold!</vt:lpstr>
      <vt:lpstr>Anatomy of an if</vt:lpstr>
      <vt:lpstr>Conditions in the if</vt:lpstr>
      <vt:lpstr>Comparison</vt:lpstr>
      <vt:lpstr>Equals</vt:lpstr>
      <vt:lpstr>Not Equals</vt:lpstr>
      <vt:lpstr>= != ==</vt:lpstr>
      <vt:lpstr>Less Than (or Equal To)</vt:lpstr>
      <vt:lpstr>Greater Than (or Equal To)</vt:lpstr>
      <vt:lpstr>and and or</vt:lpstr>
      <vt:lpstr>Another useful library</vt:lpstr>
      <vt:lpstr>Monte Carlo approximation of π</vt:lpstr>
      <vt:lpstr>Monte Carlo approximation function</vt:lpstr>
      <vt:lpstr>Quiz</vt:lpstr>
      <vt:lpstr>Upcoming</vt:lpstr>
      <vt:lpstr>Next time…</vt:lpstr>
      <vt:lpstr>PowerPoint Presentation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177</dc:title>
  <dc:creator>Barry Wittman</dc:creator>
  <cp:lastModifiedBy>Wittman, Barry</cp:lastModifiedBy>
  <cp:revision>314</cp:revision>
  <dcterms:created xsi:type="dcterms:W3CDTF">2009-01-11T21:03:04Z</dcterms:created>
  <dcterms:modified xsi:type="dcterms:W3CDTF">2023-08-30T19:50:31Z</dcterms:modified>
</cp:coreProperties>
</file>